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1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6" r:id="rId12"/>
    <p:sldId id="275" r:id="rId13"/>
    <p:sldId id="272" r:id="rId14"/>
    <p:sldId id="273" r:id="rId15"/>
  </p:sldIdLst>
  <p:sldSz cx="18288000" cy="10287000"/>
  <p:notesSz cx="6858000" cy="9144000"/>
  <p:embeddedFontLst>
    <p:embeddedFont>
      <p:font typeface="Halant Medium Bold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verpass Light" panose="020B0604020202020204" charset="0"/>
      <p:regular r:id="rId21"/>
    </p:embeddedFont>
    <p:embeddedFont>
      <p:font typeface="Muli Extra Light Bol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moodle.surgu.ru/course/view.php?id=1062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7342"/>
            <a:ext cx="720824" cy="102296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30150" y="6492240"/>
            <a:ext cx="5657850" cy="33947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60" y="9563100"/>
            <a:ext cx="17014840" cy="571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89080" y="2940462"/>
            <a:ext cx="1577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28700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«Путешествие в страну денег.»</a:t>
            </a:r>
          </a:p>
          <a:p>
            <a:pPr algn="ctr" defTabSz="1028700"/>
            <a:endParaRPr lang="ru-RU" sz="4800" b="1" dirty="0" smtClean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ctr" defTabSz="1028700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(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по </a:t>
            </a:r>
            <a:r>
              <a:rPr lang="ru-RU" sz="48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формированию финансовой 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грамотности</a:t>
            </a:r>
          </a:p>
          <a:p>
            <a:pPr algn="ctr" defTabSz="1028700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в старшей 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группе) 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ctr" defTabSz="1028700"/>
            <a:endParaRPr lang="ru-RU" sz="4800" b="1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ctr" defTabSz="1028700"/>
            <a:endParaRPr lang="en-US" sz="4800" b="1" dirty="0">
              <a:solidFill>
                <a:schemeClr val="accent5">
                  <a:lumMod val="75000"/>
                </a:schemeClr>
              </a:solidFill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6629400" y="9702925"/>
            <a:ext cx="5410200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3200" b="1" dirty="0" smtClean="0">
                <a:latin typeface="Calibri"/>
                <a:cs typeface="Times New Roman" panose="02020603050405020304" pitchFamily="18" charset="0"/>
              </a:rPr>
              <a:t>202</a:t>
            </a:r>
            <a:r>
              <a:rPr lang="ru-RU" sz="3200" b="1" dirty="0">
                <a:latin typeface="Calibri"/>
                <a:cs typeface="Times New Roman" panose="02020603050405020304" pitchFamily="18" charset="0"/>
              </a:rPr>
              <a:t>3 </a:t>
            </a:r>
            <a:r>
              <a:rPr lang="ru-RU" sz="3200" b="1" dirty="0" smtClean="0">
                <a:latin typeface="Calibri"/>
                <a:cs typeface="Times New Roman" panose="02020603050405020304" pitchFamily="18" charset="0"/>
              </a:rPr>
              <a:t>год</a:t>
            </a:r>
            <a:endParaRPr lang="en-US" sz="3200" b="1" dirty="0"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42944" y="2143104"/>
            <a:ext cx="16786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  <a:latin typeface="Calibri"/>
                <a:cs typeface="Times New Roman" panose="02020603050405020304" pitchFamily="18" charset="0"/>
              </a:rPr>
              <a:t>ОБРАЗОВАТЕЛЬНОЕ СОБЫТИЕ НА ТЕМУ:</a:t>
            </a:r>
            <a:endParaRPr lang="ru-RU" sz="4800" b="1" dirty="0">
              <a:solidFill>
                <a:schemeClr val="accent1"/>
              </a:solidFill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2051" y="7029706"/>
            <a:ext cx="947974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anose="02020603050405020304" pitchFamily="18" charset="0"/>
              </a:rPr>
              <a:t>Герута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anose="02020603050405020304" pitchFamily="18" charset="0"/>
              </a:rPr>
              <a:t> Елена Вячеславовна</a:t>
            </a:r>
            <a:endParaRPr lang="ru-RU" sz="3200" b="1" dirty="0">
              <a:latin typeface="Calibri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anose="02020603050405020304" pitchFamily="18" charset="0"/>
              </a:rPr>
              <a:t>воспитатель  МБДОУ № 70 «Голубок», г. Сургут</a:t>
            </a:r>
          </a:p>
          <a:p>
            <a:endParaRPr lang="ru-RU" sz="2400" b="1" dirty="0" smtClean="0">
              <a:latin typeface="Calibri"/>
              <a:cs typeface="Times New Roman" panose="02020603050405020304" pitchFamily="18" charset="0"/>
            </a:endParaRPr>
          </a:p>
          <a:p>
            <a:endParaRPr lang="ru-RU" sz="2400" b="1" dirty="0">
              <a:cs typeface="Times New Roman" panose="02020603050405020304" pitchFamily="18" charset="0"/>
            </a:endParaRPr>
          </a:p>
          <a:p>
            <a:endParaRPr lang="en-US" sz="2400" b="1" dirty="0">
              <a:latin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1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8732620" y="1274141"/>
            <a:ext cx="8908931" cy="410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endParaRPr lang="ru-RU" sz="2800" dirty="0">
              <a:solidFill>
                <a:srgbClr val="100F0D"/>
              </a:solidFill>
              <a:latin typeface="Overpass Light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8707117" y="1785913"/>
            <a:ext cx="9552748" cy="2872581"/>
            <a:chOff x="1" y="-8152662"/>
            <a:chExt cx="8010935" cy="3830105"/>
          </a:xfrm>
        </p:grpSpPr>
        <p:sp>
          <p:nvSpPr>
            <p:cNvPr id="12" name="TextBox 12"/>
            <p:cNvSpPr txBox="1"/>
            <p:nvPr/>
          </p:nvSpPr>
          <p:spPr>
            <a:xfrm>
              <a:off x="698611" y="-6851113"/>
              <a:ext cx="7312325" cy="5839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Halant Medium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" y="-8152662"/>
              <a:ext cx="7250364" cy="38301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r>
                <a:rPr lang="ru-RU" sz="2800" dirty="0" smtClean="0">
                  <a:solidFill>
                    <a:schemeClr val="tx2"/>
                  </a:solidFill>
                </a:rPr>
                <a:t>Это  краткосрочное образовательное событие показало заинтересованность ребят данной темой </a:t>
              </a:r>
              <a:r>
                <a:rPr lang="en-US" sz="2800" dirty="0" smtClean="0">
                  <a:solidFill>
                    <a:schemeClr val="tx2"/>
                  </a:solidFill>
                </a:rPr>
                <a:t>,</a:t>
              </a:r>
              <a:r>
                <a:rPr lang="ru-RU" sz="2800" dirty="0" smtClean="0">
                  <a:solidFill>
                    <a:schemeClr val="tx2"/>
                  </a:solidFill>
                </a:rPr>
                <a:t>они настолько были увлечены новой  информацией</a:t>
              </a:r>
              <a:r>
                <a:rPr lang="en-US" sz="2800" dirty="0" smtClean="0">
                  <a:solidFill>
                    <a:schemeClr val="tx2"/>
                  </a:solidFill>
                </a:rPr>
                <a:t>,</a:t>
              </a:r>
              <a:r>
                <a:rPr lang="ru-RU" sz="2800" dirty="0" smtClean="0">
                  <a:solidFill>
                    <a:schemeClr val="tx2"/>
                  </a:solidFill>
                </a:rPr>
                <a:t>что готовы были получать знания целый день. Мы будем продолжать работать в данном направлении</a:t>
              </a:r>
              <a:r>
                <a:rPr lang="en-US" sz="2800" dirty="0" smtClean="0">
                  <a:solidFill>
                    <a:schemeClr val="tx2"/>
                  </a:solidFill>
                </a:rPr>
                <a:t>,</a:t>
              </a:r>
              <a:r>
                <a:rPr lang="ru-RU" sz="2800" dirty="0" smtClean="0">
                  <a:solidFill>
                    <a:schemeClr val="tx2"/>
                  </a:solidFill>
                </a:rPr>
                <a:t>т.к. финансы это интересно и </a:t>
              </a:r>
              <a:r>
                <a:rPr lang="ru-RU" sz="2800" dirty="0" smtClean="0">
                  <a:solidFill>
                    <a:schemeClr val="tx2"/>
                  </a:solidFill>
                </a:rPr>
                <a:t>увлекательно! Продуктом стал  созданный банк ,в </a:t>
              </a:r>
              <a:r>
                <a:rPr lang="ru-RU" sz="2800" smtClean="0">
                  <a:solidFill>
                    <a:schemeClr val="tx2"/>
                  </a:solidFill>
                </a:rPr>
                <a:t>котором хранятся </a:t>
              </a:r>
              <a:r>
                <a:rPr lang="ru-RU" sz="2800" dirty="0" smtClean="0">
                  <a:solidFill>
                    <a:schemeClr val="tx2"/>
                  </a:solidFill>
                </a:rPr>
                <a:t>заработанные деньги.</a:t>
              </a:r>
              <a:endParaRPr lang="en-US" sz="28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25464"/>
            <a:ext cx="609653" cy="102360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84649" y="202263"/>
            <a:ext cx="350951" cy="9882473"/>
          </a:xfrm>
          <a:prstGeom prst="rect">
            <a:avLst/>
          </a:prstGeom>
        </p:spPr>
      </p:pic>
      <p:pic>
        <p:nvPicPr>
          <p:cNvPr id="8193" name="Picture 1" descr="G:\финансовая граммотность\парикмахе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44" y="428593"/>
            <a:ext cx="5857916" cy="4714907"/>
          </a:xfrm>
          <a:prstGeom prst="rect">
            <a:avLst/>
          </a:prstGeom>
          <a:noFill/>
        </p:spPr>
      </p:pic>
      <p:pic>
        <p:nvPicPr>
          <p:cNvPr id="8194" name="Picture 2" descr="G:\финансовая граммотность\магази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72892" y="5143500"/>
            <a:ext cx="6072230" cy="4929222"/>
          </a:xfrm>
          <a:prstGeom prst="rect">
            <a:avLst/>
          </a:prstGeom>
          <a:noFill/>
        </p:spPr>
      </p:pic>
      <p:pic>
        <p:nvPicPr>
          <p:cNvPr id="8195" name="Picture 3" descr="G:\финансовая граммотность\финанс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45" y="5286376"/>
            <a:ext cx="5929353" cy="4714908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0858512" y="642906"/>
            <a:ext cx="27146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Рефлексия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90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00068" y="1142972"/>
            <a:ext cx="16859368" cy="8643998"/>
          </a:xfrm>
        </p:spPr>
        <p:txBody>
          <a:bodyPr>
            <a:normAutofit/>
          </a:bodyPr>
          <a:lstStyle/>
          <a:p>
            <a:pPr lvl="3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Деньги не появляются сами собой, а зарабатываются.</a:t>
            </a:r>
            <a:endParaRPr lang="ru-RU" sz="3200" dirty="0" smtClean="0">
              <a:solidFill>
                <a:schemeClr val="tx2"/>
              </a:solidFill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Сначала зарабатываем – потом тратим: соответственно, чем больше зарабатываешь и разумнее тратишь, тем больше можешь купить.</a:t>
            </a:r>
            <a:endParaRPr lang="ru-RU" dirty="0" smtClean="0">
              <a:solidFill>
                <a:schemeClr val="tx2"/>
              </a:solidFill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Стоимость товара зависит от его качества, нужности и от того, насколько сложно его произвести (а товар в магазине – это результат труда других людей, поэтому он стоит денег; люди как бы меняют свой труд на труд других людей, и в этой цепочке деньги – это посредник).</a:t>
            </a:r>
            <a:endParaRPr lang="ru-RU" dirty="0" smtClean="0">
              <a:solidFill>
                <a:schemeClr val="tx2"/>
              </a:solidFill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Деньги любят счет (дети должны уметь считать деньги, например, сдачу в магазине, деньги, которые они могут потратить в магазине).</a:t>
            </a:r>
            <a:endParaRPr lang="ru-RU" dirty="0" smtClean="0">
              <a:solidFill>
                <a:schemeClr val="tx2"/>
              </a:solidFill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Финансы нужно планировать</a:t>
            </a:r>
            <a:r>
              <a:rPr lang="ru-RU" b="1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(приучаем вести учет доходов и расходов в краткосрочном периоде).</a:t>
            </a:r>
            <a:endParaRPr lang="ru-RU" dirty="0" smtClean="0">
              <a:solidFill>
                <a:schemeClr val="tx2"/>
              </a:solidFill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Твои деньги бывают объектом чужого интереса (дети должны знать элементарные правила финансовой безопасности).</a:t>
            </a:r>
            <a:endParaRPr lang="ru-RU" dirty="0" smtClean="0">
              <a:solidFill>
                <a:schemeClr val="tx2"/>
              </a:solidFill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Не все продается и покупается (дети должны понимать, что главные ценности – жизнь, отношения, радость близких людей – за деньги не купишь).</a:t>
            </a:r>
            <a:endParaRPr lang="ru-RU" dirty="0" smtClean="0">
              <a:solidFill>
                <a:schemeClr val="tx2"/>
              </a:solidFill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Финансы – это интересно и увлекательно.</a:t>
            </a:r>
            <a:endParaRPr lang="ru-RU" dirty="0" smtClean="0">
              <a:solidFill>
                <a:schemeClr val="tx2"/>
              </a:solidFill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464"/>
            <a:ext cx="533400" cy="10236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9834336"/>
            <a:ext cx="8815580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0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464"/>
            <a:ext cx="533400" cy="10236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5497016" y="5630521"/>
            <a:ext cx="416763" cy="8819995"/>
          </a:xfrm>
          <a:prstGeom prst="rect">
            <a:avLst/>
          </a:prstGeom>
        </p:spPr>
      </p:pic>
      <p:pic>
        <p:nvPicPr>
          <p:cNvPr id="7171" name="Picture 3" descr="G:\финансовая граммотность\водител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44198" y="500030"/>
            <a:ext cx="6215106" cy="7429552"/>
          </a:xfrm>
          <a:prstGeom prst="rect">
            <a:avLst/>
          </a:prstGeom>
          <a:noFill/>
        </p:spPr>
      </p:pic>
      <p:pic>
        <p:nvPicPr>
          <p:cNvPr id="7173" name="Picture 5" descr="G:\финансовая граммотность\Алис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35" y="642906"/>
            <a:ext cx="6929486" cy="7186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8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25464"/>
            <a:ext cx="609653" cy="102360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54600" y="202262"/>
            <a:ext cx="303611" cy="9882473"/>
          </a:xfrm>
          <a:prstGeom prst="rect">
            <a:avLst/>
          </a:prstGeom>
        </p:spPr>
      </p:pic>
      <p:pic>
        <p:nvPicPr>
          <p:cNvPr id="5121" name="Picture 1" descr="G:\финансовая граммотность\я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696" y="857220"/>
            <a:ext cx="6500858" cy="6072230"/>
          </a:xfrm>
          <a:prstGeom prst="rect">
            <a:avLst/>
          </a:prstGeom>
          <a:noFill/>
        </p:spPr>
      </p:pic>
      <p:pic>
        <p:nvPicPr>
          <p:cNvPr id="5122" name="Picture 2" descr="G:\финансовая граммотность\сто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44066" y="857220"/>
            <a:ext cx="6215106" cy="60722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000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000" y="342900"/>
            <a:ext cx="16535400" cy="1097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использованных источников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81200" y="3009900"/>
            <a:ext cx="14173200" cy="4123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74650" algn="l"/>
              </a:tabLst>
            </a:pPr>
            <a:r>
              <a:rPr lang="ru-RU" sz="2800" dirty="0">
                <a:solidFill>
                  <a:schemeClr val="tx2"/>
                </a:solidFill>
                <a:ea typeface="Times New Roman"/>
              </a:rPr>
              <a:t>Примерная парциальная образовательная программа дошкольного образования для детей 5-7 лет «Экономическое образование дошкольников: формирование предпосылок финансовой грамотности»</a:t>
            </a:r>
          </a:p>
          <a:p>
            <a:pPr marL="342900" lvl="0" indent="-34290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74650" algn="l"/>
              </a:tabLst>
            </a:pPr>
            <a:r>
              <a:rPr lang="ru-RU" sz="2800" dirty="0">
                <a:solidFill>
                  <a:schemeClr val="tx2"/>
                </a:solidFill>
                <a:ea typeface="Times New Roman"/>
              </a:rPr>
              <a:t>Шатова А.Д. Тропинка в экономику. М.: «</a:t>
            </a:r>
            <a:r>
              <a:rPr lang="ru-RU" sz="2800" dirty="0" err="1">
                <a:solidFill>
                  <a:schemeClr val="tx2"/>
                </a:solidFill>
                <a:ea typeface="Times New Roman"/>
              </a:rPr>
              <a:t>Вентана</a:t>
            </a:r>
            <a:r>
              <a:rPr lang="ru-RU" sz="2800" dirty="0">
                <a:solidFill>
                  <a:schemeClr val="tx2"/>
                </a:solidFill>
                <a:ea typeface="Times New Roman"/>
              </a:rPr>
              <a:t> - Граф», </a:t>
            </a:r>
            <a:r>
              <a:rPr lang="ru-RU" sz="2800" dirty="0" smtClean="0">
                <a:solidFill>
                  <a:schemeClr val="tx2"/>
                </a:solidFill>
                <a:ea typeface="Times New Roman"/>
              </a:rPr>
              <a:t>2021.</a:t>
            </a:r>
            <a:endParaRPr lang="ru-RU" sz="2800" dirty="0">
              <a:solidFill>
                <a:schemeClr val="tx2"/>
              </a:solidFill>
              <a:ea typeface="Times New Roman"/>
            </a:endParaRPr>
          </a:p>
          <a:p>
            <a:pPr marL="342900" lvl="0" indent="-34290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74650" algn="l"/>
              </a:tabLst>
            </a:pPr>
            <a:r>
              <a:rPr lang="ru-RU" sz="2800" dirty="0">
                <a:solidFill>
                  <a:schemeClr val="tx2"/>
                </a:solidFill>
                <a:ea typeface="Times New Roman"/>
              </a:rPr>
              <a:t>ГАОУ СПО «ВСПК» Проект «Содействие повышению уровня финансовой грамотности населения и развитию финансового образования в РФ</a:t>
            </a:r>
            <a:r>
              <a:rPr lang="ru-RU" sz="2800" dirty="0" smtClean="0">
                <a:solidFill>
                  <a:schemeClr val="tx2"/>
                </a:solidFill>
                <a:ea typeface="Times New Roman"/>
              </a:rPr>
              <a:t>»</a:t>
            </a:r>
          </a:p>
          <a:p>
            <a:pPr marL="342900" lvl="0" indent="-34290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74650" algn="l"/>
              </a:tabLst>
            </a:pPr>
            <a:r>
              <a:rPr lang="en-US" sz="2800" dirty="0" smtClean="0">
                <a:solidFill>
                  <a:schemeClr val="tx2"/>
                </a:solidFill>
                <a:ea typeface="Times New Roman"/>
                <a:hlinkClick r:id="rId2"/>
              </a:rPr>
              <a:t>https://moodle.surgu.ru/course/view.php?id=10620</a:t>
            </a:r>
            <a:endParaRPr lang="ru-RU" sz="2800" dirty="0" smtClean="0">
              <a:solidFill>
                <a:schemeClr val="tx2"/>
              </a:solidFill>
              <a:ea typeface="Times New Roman"/>
            </a:endParaRPr>
          </a:p>
          <a:p>
            <a:pPr marL="342900" lvl="0" indent="-34290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74650" algn="l"/>
              </a:tabLs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464"/>
            <a:ext cx="609653" cy="10236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9092158" y="1815060"/>
            <a:ext cx="560881" cy="1630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9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8200" y="3084443"/>
            <a:ext cx="8915400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400" dirty="0">
                <a:solidFill>
                  <a:schemeClr val="tx2"/>
                </a:solidFill>
              </a:rPr>
              <a:t>формирование у детей основ финансовой грамотности и развитие интереса к экономической сфере жизнедеятельности на примере изучения функций денег.</a:t>
            </a:r>
            <a:endParaRPr lang="en-US" sz="4400" dirty="0">
              <a:solidFill>
                <a:schemeClr val="tx2"/>
              </a:solidFill>
              <a:latin typeface="Muli Extra Light Bold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928630" y="285716"/>
            <a:ext cx="5334000" cy="3847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ru-RU" sz="6000" b="1" dirty="0">
                <a:solidFill>
                  <a:srgbClr val="100F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 </a:t>
            </a:r>
            <a:endParaRPr lang="ru-RU" sz="6000" b="1" dirty="0" smtClean="0">
              <a:solidFill>
                <a:srgbClr val="100F0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  <a:p>
            <a:pPr algn="ctr">
              <a:lnSpc>
                <a:spcPts val="10000"/>
              </a:lnSpc>
            </a:pPr>
            <a:r>
              <a:rPr lang="ru-RU" sz="6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Цель:</a:t>
            </a:r>
            <a:endParaRPr lang="en-US" sz="6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  <a:p>
            <a:pPr algn="ctr">
              <a:lnSpc>
                <a:spcPts val="10000"/>
              </a:lnSpc>
            </a:pPr>
            <a:r>
              <a:rPr lang="ru-RU" sz="6000" b="1" dirty="0" smtClean="0">
                <a:solidFill>
                  <a:srgbClr val="100F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                       </a:t>
            </a:r>
            <a:endParaRPr lang="en-US" sz="6000" b="1" dirty="0">
              <a:solidFill>
                <a:srgbClr val="100F0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7400" y="-1099552"/>
            <a:ext cx="1432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4800" dirty="0">
              <a:solidFill>
                <a:srgbClr val="2B2B2B"/>
              </a:solidFill>
              <a:latin typeface="Muli Extra Light 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3000" y="1861136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sz="4800" dirty="0" smtClean="0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lvl="0" algn="just"/>
            <a:endParaRPr lang="ru-RU" sz="4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7801570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dirty="0" smtClean="0"/>
              <a:t> </a:t>
            </a:r>
            <a:endParaRPr lang="ru-RU" sz="4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73"/>
          <a:stretch/>
        </p:blipFill>
        <p:spPr>
          <a:xfrm>
            <a:off x="76200" y="57342"/>
            <a:ext cx="609600" cy="102296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9258298" y="2362200"/>
            <a:ext cx="381000" cy="153923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57342"/>
            <a:ext cx="7696200" cy="752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0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683738" y="1000096"/>
            <a:ext cx="17382288" cy="814393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 b="1" u="sng" dirty="0">
                <a:solidFill>
                  <a:schemeClr val="tx2"/>
                </a:solidFill>
                <a:ea typeface="Times New Roman"/>
                <a:cs typeface="Overpass Light" charset="0"/>
              </a:rPr>
              <a:t>Образовательные:</a:t>
            </a:r>
            <a:endParaRPr lang="ru-RU" sz="2800" b="1" dirty="0">
              <a:solidFill>
                <a:schemeClr val="tx2"/>
              </a:solidFill>
              <a:ea typeface="Times New Roman"/>
              <a:cs typeface="Overpass Light" charset="0"/>
            </a:endParaRPr>
          </a:p>
          <a:p>
            <a:pPr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- применять первичные экономические знания на практике;</a:t>
            </a:r>
          </a:p>
          <a:p>
            <a:pPr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- продолжать учить детей решать проблемные ситуации, аргументируя свои ответы;</a:t>
            </a:r>
          </a:p>
          <a:p>
            <a:pPr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- расширять </a:t>
            </a: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представления о профессиях, соотносить орудия труда, называя соответствующие профессии</a:t>
            </a: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;</a:t>
            </a:r>
            <a:endParaRPr lang="ru-RU" sz="2800" dirty="0">
              <a:solidFill>
                <a:schemeClr val="tx2"/>
              </a:solidFill>
              <a:ea typeface="Times New Roman"/>
              <a:cs typeface="Overpass Light" charset="0"/>
            </a:endParaRPr>
          </a:p>
          <a:p>
            <a:pPr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- закреплять математические представления о числе, его количественном составе</a:t>
            </a: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;</a:t>
            </a:r>
            <a:endParaRPr lang="ru-RU" sz="2800" dirty="0">
              <a:solidFill>
                <a:schemeClr val="tx2"/>
              </a:solidFill>
              <a:ea typeface="Times New Roman"/>
              <a:cs typeface="Overpass Light" charset="0"/>
            </a:endParaRPr>
          </a:p>
          <a:p>
            <a:pPr marL="0" indent="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 b="1" u="sng" dirty="0">
                <a:solidFill>
                  <a:schemeClr val="tx2"/>
                </a:solidFill>
                <a:ea typeface="Times New Roman"/>
                <a:cs typeface="Overpass Light" charset="0"/>
              </a:rPr>
              <a:t>Развивающие:</a:t>
            </a:r>
            <a:endParaRPr lang="ru-RU" sz="2800" b="1" dirty="0">
              <a:solidFill>
                <a:schemeClr val="tx2"/>
              </a:solidFill>
              <a:ea typeface="Times New Roman"/>
              <a:cs typeface="Overpass Light" charset="0"/>
            </a:endParaRPr>
          </a:p>
          <a:p>
            <a:pPr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- развивать познавательный интерес к основам финансовой </a:t>
            </a: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грамотности</a:t>
            </a: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;</a:t>
            </a:r>
          </a:p>
          <a:p>
            <a:pPr algn="just">
              <a:lnSpc>
                <a:spcPct val="108000"/>
              </a:lnSpc>
              <a:spcBef>
                <a:spcPts val="600"/>
              </a:spcBef>
            </a:pP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- развивать память, мышление, воображение</a:t>
            </a: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;</a:t>
            </a: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 </a:t>
            </a:r>
            <a:endParaRPr lang="ru-RU" sz="2800" dirty="0" smtClean="0">
              <a:solidFill>
                <a:schemeClr val="tx2"/>
              </a:solidFill>
              <a:ea typeface="Times New Roman"/>
              <a:cs typeface="Overpass Light" charset="0"/>
            </a:endParaRPr>
          </a:p>
          <a:p>
            <a:pPr algn="just">
              <a:lnSpc>
                <a:spcPct val="108000"/>
              </a:lnSpc>
              <a:spcBef>
                <a:spcPts val="600"/>
              </a:spcBef>
            </a:pP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- </a:t>
            </a: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расширять и активизировать словарный запас дошкольников</a:t>
            </a: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;</a:t>
            </a:r>
          </a:p>
          <a:p>
            <a:pPr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- </a:t>
            </a: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расширять представление о труде, его роли и значимости в жизни человека.</a:t>
            </a:r>
          </a:p>
          <a:p>
            <a:pPr marL="0" indent="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 b="1" u="sng" dirty="0">
                <a:solidFill>
                  <a:schemeClr val="tx2"/>
                </a:solidFill>
                <a:ea typeface="Times New Roman"/>
                <a:cs typeface="Overpass Light" charset="0"/>
              </a:rPr>
              <a:t>Воспитательные:</a:t>
            </a:r>
            <a:endParaRPr lang="ru-RU" sz="2800" b="1" dirty="0">
              <a:solidFill>
                <a:schemeClr val="tx2"/>
              </a:solidFill>
              <a:ea typeface="Times New Roman"/>
              <a:cs typeface="Overpass Light" charset="0"/>
            </a:endParaRPr>
          </a:p>
          <a:p>
            <a:pPr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- воспитывать социально-нравственные качества личности: </a:t>
            </a:r>
            <a:endParaRPr lang="ru-RU" sz="2800" dirty="0" smtClean="0">
              <a:solidFill>
                <a:schemeClr val="tx2"/>
              </a:solidFill>
              <a:ea typeface="Times New Roman"/>
              <a:cs typeface="Overpass Light" charset="0"/>
            </a:endParaRPr>
          </a:p>
          <a:p>
            <a:pPr marL="0" indent="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бережливость</a:t>
            </a: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, трудолюбие, желание учиться, умение планировать </a:t>
            </a:r>
            <a:endParaRPr lang="ru-RU" sz="2800" dirty="0" smtClean="0">
              <a:solidFill>
                <a:schemeClr val="tx2"/>
              </a:solidFill>
              <a:ea typeface="Times New Roman"/>
              <a:cs typeface="Overpass Light" charset="0"/>
            </a:endParaRPr>
          </a:p>
          <a:p>
            <a:pPr marL="0" indent="0" algn="just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2"/>
                </a:solidFill>
                <a:ea typeface="Times New Roman"/>
                <a:cs typeface="Overpass Light" charset="0"/>
              </a:rPr>
              <a:t>свою </a:t>
            </a:r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деятельность;</a:t>
            </a:r>
          </a:p>
          <a:p>
            <a:r>
              <a:rPr lang="ru-RU" sz="2800" dirty="0">
                <a:solidFill>
                  <a:schemeClr val="tx2"/>
                </a:solidFill>
                <a:ea typeface="Times New Roman"/>
                <a:cs typeface="Overpass Light" charset="0"/>
              </a:rPr>
              <a:t>- воспитывать финансовую культуру;</a:t>
            </a:r>
            <a:endParaRPr lang="ru-RU" sz="2800" dirty="0">
              <a:solidFill>
                <a:schemeClr val="tx2"/>
              </a:solidFill>
              <a:cs typeface="Overpass Light" charset="0"/>
            </a:endParaRPr>
          </a:p>
        </p:txBody>
      </p:sp>
      <p:sp>
        <p:nvSpPr>
          <p:cNvPr id="14" name="TextBox 2"/>
          <p:cNvSpPr txBox="1"/>
          <p:nvPr/>
        </p:nvSpPr>
        <p:spPr>
          <a:xfrm>
            <a:off x="4357654" y="0"/>
            <a:ext cx="4974784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Задачи: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43600" y="915769"/>
            <a:ext cx="288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5464"/>
            <a:ext cx="581462" cy="102360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63750" y="202263"/>
            <a:ext cx="248050" cy="98824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222" y="4229099"/>
            <a:ext cx="3744754" cy="60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1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4800" y="630238"/>
            <a:ext cx="7834942" cy="2477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ru-RU" sz="8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Ожидаемые результаты</a:t>
            </a:r>
            <a:endParaRPr lang="en-US" sz="8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500926" y="0"/>
            <a:ext cx="10406074" cy="10464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ru-RU" sz="4000" dirty="0" smtClean="0">
                <a:solidFill>
                  <a:schemeClr val="accent1"/>
                </a:solidFill>
              </a:rPr>
              <a:t>Дети сформируют представления </a:t>
            </a:r>
            <a:r>
              <a:rPr lang="ru-RU" sz="4000" dirty="0">
                <a:solidFill>
                  <a:schemeClr val="accent1"/>
                </a:solidFill>
              </a:rPr>
              <a:t>о деньгах, как средстве приобретения товаров и осуществления платежа; </a:t>
            </a:r>
            <a:r>
              <a:rPr lang="ru-RU" sz="4000" dirty="0" smtClean="0">
                <a:solidFill>
                  <a:schemeClr val="accent1"/>
                </a:solidFill>
              </a:rPr>
              <a:t>освоят новые понятия «бартер</a:t>
            </a:r>
            <a:r>
              <a:rPr lang="ru-RU" sz="4000" dirty="0">
                <a:solidFill>
                  <a:schemeClr val="accent1"/>
                </a:solidFill>
              </a:rPr>
              <a:t>», «обмен</a:t>
            </a:r>
            <a:r>
              <a:rPr lang="ru-RU" sz="4000" dirty="0" smtClean="0">
                <a:solidFill>
                  <a:schemeClr val="accent1"/>
                </a:solidFill>
              </a:rPr>
              <a:t>», «</a:t>
            </a:r>
            <a:r>
              <a:rPr lang="ru-RU" sz="4000" dirty="0">
                <a:solidFill>
                  <a:schemeClr val="accent1"/>
                </a:solidFill>
              </a:rPr>
              <a:t>купля – продажа», «деньги», «цена» ; </a:t>
            </a:r>
            <a:r>
              <a:rPr lang="ru-RU" sz="4000" dirty="0" smtClean="0">
                <a:solidFill>
                  <a:schemeClr val="accent1"/>
                </a:solidFill>
              </a:rPr>
              <a:t>получат понимание </a:t>
            </a:r>
            <a:r>
              <a:rPr lang="ru-RU" sz="4000" dirty="0">
                <a:solidFill>
                  <a:schemeClr val="accent1"/>
                </a:solidFill>
              </a:rPr>
              <a:t>основных принципов экономической жизни общества; представление о роли денег в семье и </a:t>
            </a:r>
            <a:r>
              <a:rPr lang="ru-RU" sz="4000" dirty="0" smtClean="0">
                <a:solidFill>
                  <a:schemeClr val="accent1"/>
                </a:solidFill>
              </a:rPr>
              <a:t>обществе</a:t>
            </a:r>
            <a:r>
              <a:rPr lang="ru-RU" sz="4000" dirty="0">
                <a:solidFill>
                  <a:schemeClr val="accent1"/>
                </a:solidFill>
              </a:rPr>
              <a:t>.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4000" dirty="0">
                <a:solidFill>
                  <a:schemeClr val="accent1"/>
                </a:solidFill>
              </a:rPr>
              <a:t> </a:t>
            </a:r>
            <a:r>
              <a:rPr lang="ru-RU" sz="4000" dirty="0" smtClean="0">
                <a:solidFill>
                  <a:schemeClr val="accent1"/>
                </a:solidFill>
              </a:rPr>
              <a:t>   Научатся понимать </a:t>
            </a:r>
            <a:r>
              <a:rPr lang="ru-RU" sz="4000" dirty="0">
                <a:solidFill>
                  <a:schemeClr val="accent1"/>
                </a:solidFill>
              </a:rPr>
              <a:t>цели своих действий, </a:t>
            </a:r>
            <a:r>
              <a:rPr lang="ru-RU" sz="4000" dirty="0" smtClean="0">
                <a:solidFill>
                  <a:schemeClr val="accent1"/>
                </a:solidFill>
              </a:rPr>
              <a:t>планированию </a:t>
            </a:r>
            <a:r>
              <a:rPr lang="ru-RU" sz="4000" dirty="0">
                <a:solidFill>
                  <a:schemeClr val="accent1"/>
                </a:solidFill>
              </a:rPr>
              <a:t>и </a:t>
            </a:r>
            <a:r>
              <a:rPr lang="ru-RU" sz="4000" dirty="0" smtClean="0">
                <a:solidFill>
                  <a:schemeClr val="accent1"/>
                </a:solidFill>
              </a:rPr>
              <a:t>оценке </a:t>
            </a:r>
            <a:r>
              <a:rPr lang="ru-RU" sz="4000" dirty="0">
                <a:solidFill>
                  <a:schemeClr val="accent1"/>
                </a:solidFill>
              </a:rPr>
              <a:t>правильности своих действий. </a:t>
            </a:r>
            <a:r>
              <a:rPr lang="ru-RU" sz="4000" dirty="0" smtClean="0">
                <a:solidFill>
                  <a:schemeClr val="accent1"/>
                </a:solidFill>
              </a:rPr>
              <a:t>Станут проявлять познавательную и творческую инициативу.</a:t>
            </a:r>
            <a:endParaRPr lang="ru-RU" sz="4000" dirty="0">
              <a:solidFill>
                <a:schemeClr val="accent1"/>
              </a:solidFill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4000" dirty="0" smtClean="0">
                <a:solidFill>
                  <a:schemeClr val="accent1"/>
                </a:solidFill>
              </a:rPr>
              <a:t> приобретут опыт определения </a:t>
            </a:r>
            <a:r>
              <a:rPr lang="ru-RU" sz="4000" dirty="0">
                <a:solidFill>
                  <a:schemeClr val="accent1"/>
                </a:solidFill>
              </a:rPr>
              <a:t>общих целей и путей их достижения, </a:t>
            </a:r>
            <a:r>
              <a:rPr lang="ru-RU" sz="4000" dirty="0" smtClean="0">
                <a:solidFill>
                  <a:schemeClr val="accent1"/>
                </a:solidFill>
              </a:rPr>
              <a:t>умения </a:t>
            </a:r>
            <a:r>
              <a:rPr lang="ru-RU" sz="4000" dirty="0">
                <a:solidFill>
                  <a:schemeClr val="accent1"/>
                </a:solidFill>
              </a:rPr>
              <a:t>договариваться о распределении функций и ролей в совместной деятельности.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610600" y="3513282"/>
            <a:ext cx="9117496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endParaRPr lang="en-US" sz="3200" b="1" dirty="0">
              <a:solidFill>
                <a:srgbClr val="100F0D"/>
              </a:solidFill>
              <a:latin typeface="Overpass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610601" y="5768704"/>
            <a:ext cx="9144000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endParaRPr lang="en-US" sz="3200" b="1" dirty="0">
              <a:solidFill>
                <a:srgbClr val="100F0D"/>
              </a:solidFill>
              <a:latin typeface="Overpass Light"/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8590723" y="7595290"/>
            <a:ext cx="9067799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endParaRPr lang="en-US" sz="3200" b="1" dirty="0">
              <a:solidFill>
                <a:srgbClr val="100F0D"/>
              </a:solidFill>
              <a:latin typeface="Overpass Ligh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01000" y="800100"/>
            <a:ext cx="3481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5464"/>
            <a:ext cx="533400" cy="10236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80496" y="202263"/>
            <a:ext cx="331304" cy="98824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277830"/>
            <a:ext cx="6096000" cy="661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3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658" y="365586"/>
            <a:ext cx="7834942" cy="1195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ru-RU" sz="8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Компетенции</a:t>
            </a:r>
            <a:endParaRPr lang="en-US" sz="8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7848601" y="365586"/>
            <a:ext cx="9905999" cy="2678653"/>
            <a:chOff x="0" y="19050"/>
            <a:chExt cx="8692551" cy="3157275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0"/>
              <a:ext cx="8692551" cy="533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ru-RU" sz="4000" b="1" dirty="0">
                  <a:solidFill>
                    <a:schemeClr val="accent1"/>
                  </a:solidFill>
                </a:rPr>
                <a:t>С</a:t>
              </a:r>
              <a:r>
                <a:rPr lang="ru-RU" sz="4000" b="1" dirty="0" smtClean="0">
                  <a:solidFill>
                    <a:schemeClr val="accent1"/>
                  </a:solidFill>
                </a:rPr>
                <a:t>оциально-коммуникативное развитие:</a:t>
              </a:r>
              <a:endParaRPr lang="en-US" sz="4000" b="1" dirty="0">
                <a:solidFill>
                  <a:schemeClr val="accent1"/>
                </a:solidFill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51055"/>
              <a:ext cx="8692551" cy="2425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r>
                <a:rPr lang="ru-RU" sz="3200" dirty="0">
                  <a:solidFill>
                    <a:schemeClr val="tx2"/>
                  </a:solidFill>
                </a:rPr>
                <a:t>понимание необходимости труда для удовлетворения потребностей; готовность к собственной деятельности на благо других людей; позитивные установки к различным профессиям; предпосылки интереса к обучению отдельной профессии;</a:t>
              </a:r>
              <a:endParaRPr lang="en-US" sz="3200" dirty="0">
                <a:solidFill>
                  <a:schemeClr val="tx2"/>
                </a:solidFill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85754" y="7000888"/>
            <a:ext cx="9572692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19"/>
              </a:lnSpc>
            </a:pPr>
            <a:r>
              <a:rPr lang="ru-RU" sz="4000" b="1" dirty="0" smtClean="0">
                <a:solidFill>
                  <a:schemeClr val="accent1"/>
                </a:solidFill>
              </a:rPr>
              <a:t>Познавательное развитие:</a:t>
            </a:r>
          </a:p>
          <a:p>
            <a:pPr>
              <a:lnSpc>
                <a:spcPts val="3219"/>
              </a:lnSpc>
            </a:pPr>
            <a:r>
              <a:rPr lang="ru-RU" sz="3200" dirty="0" smtClean="0">
                <a:solidFill>
                  <a:schemeClr val="tx2"/>
                </a:solidFill>
              </a:rPr>
              <a:t>первичные </a:t>
            </a:r>
            <a:r>
              <a:rPr lang="ru-RU" sz="3200" dirty="0">
                <a:solidFill>
                  <a:schemeClr val="tx2"/>
                </a:solidFill>
              </a:rPr>
              <a:t>представления </a:t>
            </a:r>
            <a:r>
              <a:rPr lang="ru-RU" sz="3200" dirty="0" smtClean="0">
                <a:solidFill>
                  <a:schemeClr val="tx2"/>
                </a:solidFill>
              </a:rPr>
              <a:t>о потребностях человека </a:t>
            </a:r>
            <a:r>
              <a:rPr lang="ru-RU" sz="3200" dirty="0">
                <a:solidFill>
                  <a:schemeClr val="tx2"/>
                </a:solidFill>
              </a:rPr>
              <a:t>и необходимости их соотнесения с возможностями; умение определять необходимое и желаемое; общее представление о различных профессиях; </a:t>
            </a:r>
            <a:endParaRPr lang="en-US" sz="3200" dirty="0">
              <a:solidFill>
                <a:schemeClr val="tx2"/>
              </a:solidFill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0972800" y="7478190"/>
            <a:ext cx="6629398" cy="2009986"/>
            <a:chOff x="0" y="19050"/>
            <a:chExt cx="8692551" cy="190311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9050"/>
              <a:ext cx="8692551" cy="42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ru-RU" sz="4000" b="1" dirty="0">
                  <a:solidFill>
                    <a:schemeClr val="accent1"/>
                  </a:solidFill>
                </a:rPr>
                <a:t>Р</a:t>
              </a:r>
              <a:r>
                <a:rPr lang="ru-RU" sz="4000" b="1" dirty="0" smtClean="0">
                  <a:solidFill>
                    <a:schemeClr val="accent1"/>
                  </a:solidFill>
                </a:rPr>
                <a:t>ечевое развитие:</a:t>
              </a:r>
              <a:endParaRPr lang="en-US" sz="4000" b="1" dirty="0">
                <a:solidFill>
                  <a:schemeClr val="accent1"/>
                </a:solidFill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751055"/>
              <a:ext cx="8692551" cy="11711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r>
                <a:rPr lang="ru-RU" sz="3200" dirty="0">
                  <a:solidFill>
                    <a:schemeClr val="tx2"/>
                  </a:solidFill>
                </a:rPr>
                <a:t>умение использовать в активной речи слова «потребности», «труд», «продукт труда», «профессия</a:t>
              </a:r>
              <a:r>
                <a:rPr lang="ru-RU" sz="3200" dirty="0" smtClean="0">
                  <a:solidFill>
                    <a:schemeClr val="tx2"/>
                  </a:solidFill>
                </a:rPr>
                <a:t>».</a:t>
              </a:r>
              <a:endParaRPr lang="en-US" sz="32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464"/>
            <a:ext cx="609653" cy="102360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81687"/>
            <a:ext cx="6248400" cy="48476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40" y="3071798"/>
            <a:ext cx="6143668" cy="429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92732"/>
              </p:ext>
            </p:extLst>
          </p:nvPr>
        </p:nvGraphicFramePr>
        <p:xfrm>
          <a:off x="1371602" y="467139"/>
          <a:ext cx="325120" cy="8229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2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0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04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8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TextBox 2"/>
          <p:cNvSpPr txBox="1"/>
          <p:nvPr/>
        </p:nvSpPr>
        <p:spPr>
          <a:xfrm>
            <a:off x="228600" y="467139"/>
            <a:ext cx="7848600" cy="1049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ru-RU" sz="3000" b="1" dirty="0" smtClean="0">
                <a:solidFill>
                  <a:srgbClr val="100F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  </a:t>
            </a:r>
            <a:endParaRPr lang="en-US" sz="3000" b="1" dirty="0">
              <a:solidFill>
                <a:srgbClr val="100F0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1563757" y="1562100"/>
            <a:ext cx="5334000" cy="1049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endParaRPr lang="en-US" sz="3000" b="1" dirty="0">
              <a:solidFill>
                <a:srgbClr val="100F0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464"/>
            <a:ext cx="609653" cy="10236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942" y="642906"/>
            <a:ext cx="5929354" cy="85011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58" y="500030"/>
            <a:ext cx="6215106" cy="864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4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000201" y="2214542"/>
            <a:ext cx="15641350" cy="1463680"/>
            <a:chOff x="-33550" y="19050"/>
            <a:chExt cx="7345875" cy="957387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0"/>
              <a:ext cx="7312325" cy="296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ru-RU" sz="4000" dirty="0" smtClean="0">
                  <a:solidFill>
                    <a:schemeClr val="tx2"/>
                  </a:solidFill>
                </a:rPr>
                <a:t>1 </a:t>
              </a:r>
              <a:r>
                <a:rPr lang="en-US" sz="4000" dirty="0" err="1" smtClean="0">
                  <a:solidFill>
                    <a:schemeClr val="tx2"/>
                  </a:solidFill>
                </a:rPr>
                <a:t>Этап</a:t>
              </a:r>
              <a:r>
                <a:rPr lang="ru-RU" sz="4000" dirty="0" smtClean="0">
                  <a:solidFill>
                    <a:schemeClr val="tx2"/>
                  </a:solidFill>
                </a:rPr>
                <a:t>: Организационный</a:t>
              </a:r>
              <a:endParaRPr lang="en-US" sz="4000" dirty="0">
                <a:solidFill>
                  <a:schemeClr val="tx2"/>
                </a:solidFill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33550" y="439596"/>
              <a:ext cx="7312325" cy="5368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r>
                <a:rPr lang="ru-RU" sz="2800" dirty="0" smtClean="0">
                  <a:solidFill>
                    <a:srgbClr val="100F0D"/>
                  </a:solidFill>
                  <a:latin typeface="Overpass Light"/>
                </a:rPr>
                <a:t> </a:t>
              </a:r>
              <a:r>
                <a:rPr lang="ru-RU" sz="2800" dirty="0" smtClean="0">
                  <a:solidFill>
                    <a:schemeClr val="tx2"/>
                  </a:solidFill>
                </a:rPr>
                <a:t>Создание </a:t>
              </a:r>
              <a:r>
                <a:rPr lang="ru-RU" sz="2800" dirty="0">
                  <a:solidFill>
                    <a:schemeClr val="tx2"/>
                  </a:solidFill>
                </a:rPr>
                <a:t>мотивации, интереса </a:t>
              </a:r>
              <a:r>
                <a:rPr lang="ru-RU" sz="2800" dirty="0" smtClean="0">
                  <a:solidFill>
                    <a:schemeClr val="tx2"/>
                  </a:solidFill>
                </a:rPr>
                <a:t>.</a:t>
              </a:r>
            </a:p>
            <a:p>
              <a:pPr>
                <a:lnSpc>
                  <a:spcPts val="3219"/>
                </a:lnSpc>
              </a:pPr>
              <a:r>
                <a:rPr lang="ru-RU" sz="2800" dirty="0" smtClean="0">
                  <a:solidFill>
                    <a:schemeClr val="tx2"/>
                  </a:solidFill>
                </a:rPr>
                <a:t>(Игра «О чем ты мечтаешь</a:t>
              </a:r>
              <a:r>
                <a:rPr lang="en-US" sz="2800" dirty="0" smtClean="0">
                  <a:solidFill>
                    <a:schemeClr val="tx2"/>
                  </a:solidFill>
                </a:rPr>
                <a:t>?</a:t>
              </a:r>
              <a:r>
                <a:rPr lang="ru-RU" sz="2800" dirty="0" smtClean="0">
                  <a:solidFill>
                    <a:schemeClr val="tx2"/>
                  </a:solidFill>
                </a:rPr>
                <a:t>»</a:t>
              </a:r>
              <a:r>
                <a:rPr lang="en-US" sz="2800" dirty="0" smtClean="0">
                  <a:solidFill>
                    <a:schemeClr val="tx2"/>
                  </a:solidFill>
                </a:rPr>
                <a:t>,</a:t>
              </a:r>
              <a:r>
                <a:rPr lang="ru-RU" sz="2800" dirty="0" smtClean="0">
                  <a:solidFill>
                    <a:schemeClr val="tx2"/>
                  </a:solidFill>
                </a:rPr>
                <a:t> сюрпризный момент в группе появляется копилка и кошелек.)</a:t>
              </a:r>
              <a:endParaRPr lang="ru-RU" sz="28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683925" y="3007160"/>
            <a:ext cx="8957626" cy="1566222"/>
            <a:chOff x="0" y="19050"/>
            <a:chExt cx="7312325" cy="3706587"/>
          </a:xfrm>
        </p:grpSpPr>
        <p:sp>
          <p:nvSpPr>
            <p:cNvPr id="8" name="TextBox 8"/>
            <p:cNvSpPr txBox="1"/>
            <p:nvPr/>
          </p:nvSpPr>
          <p:spPr>
            <a:xfrm>
              <a:off x="0" y="19050"/>
              <a:ext cx="7312325" cy="1115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4000" dirty="0">
                <a:solidFill>
                  <a:srgbClr val="100F0D"/>
                </a:solidFill>
                <a:latin typeface="Halant Medium Bold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12128"/>
              <a:ext cx="7312325" cy="29135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indent="-457200">
                <a:lnSpc>
                  <a:spcPts val="3219"/>
                </a:lnSpc>
                <a:buAutoNum type="arabicPeriod"/>
              </a:pPr>
              <a:endParaRPr lang="ru-RU" sz="2300" dirty="0" smtClean="0">
                <a:solidFill>
                  <a:srgbClr val="100F0D"/>
                </a:solidFill>
                <a:latin typeface="Overpass Light"/>
              </a:endParaRPr>
            </a:p>
            <a:p>
              <a:pPr marL="457200" indent="-457200">
                <a:lnSpc>
                  <a:spcPts val="3219"/>
                </a:lnSpc>
                <a:buAutoNum type="arabicPeriod"/>
              </a:pPr>
              <a:endParaRPr lang="ru-RU" sz="2300" dirty="0" smtClean="0">
                <a:solidFill>
                  <a:srgbClr val="100F0D"/>
                </a:solidFill>
                <a:latin typeface="Overpass Light"/>
              </a:endParaRPr>
            </a:p>
            <a:p>
              <a:pPr marL="457200" indent="-457200">
                <a:lnSpc>
                  <a:spcPts val="3219"/>
                </a:lnSpc>
                <a:buAutoNum type="arabicPeriod"/>
              </a:pPr>
              <a:endParaRPr lang="en-US" sz="2300" dirty="0">
                <a:solidFill>
                  <a:srgbClr val="100F0D"/>
                </a:solidFill>
                <a:latin typeface="Overpass Light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707116" y="7914702"/>
            <a:ext cx="8719681" cy="1005179"/>
            <a:chOff x="0" y="19050"/>
            <a:chExt cx="7312325" cy="1340239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9050"/>
              <a:ext cx="7312325" cy="6283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4000" dirty="0">
                <a:solidFill>
                  <a:srgbClr val="100F0D"/>
                </a:solidFill>
                <a:latin typeface="Halant Medium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812130"/>
              <a:ext cx="7312325" cy="547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endParaRPr lang="en-US" sz="2800" dirty="0">
                <a:solidFill>
                  <a:srgbClr val="100F0D"/>
                </a:solidFill>
                <a:latin typeface="Overpass Light"/>
              </a:endParaRPr>
            </a:p>
          </p:txBody>
        </p:sp>
      </p:grpSp>
      <p:sp>
        <p:nvSpPr>
          <p:cNvPr id="18" name="TextBox 2"/>
          <p:cNvSpPr txBox="1"/>
          <p:nvPr/>
        </p:nvSpPr>
        <p:spPr>
          <a:xfrm>
            <a:off x="933718" y="495300"/>
            <a:ext cx="12401282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Конспект (сценарий) Образовательного события: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  <a:p>
            <a:pPr algn="ctr">
              <a:lnSpc>
                <a:spcPts val="10000"/>
              </a:lnSpc>
            </a:pPr>
            <a:r>
              <a:rPr lang="ru-RU" sz="6000" b="1" dirty="0" smtClean="0">
                <a:solidFill>
                  <a:srgbClr val="100F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 </a:t>
            </a:r>
            <a:endParaRPr lang="en-US" sz="6000" b="1" dirty="0">
              <a:solidFill>
                <a:srgbClr val="100F0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464"/>
            <a:ext cx="609653" cy="10236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90246" y="202263"/>
            <a:ext cx="445354" cy="98824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50252" y="195760"/>
            <a:ext cx="1676545" cy="1676545"/>
          </a:xfrm>
          <a:prstGeom prst="rect">
            <a:avLst/>
          </a:prstGeom>
        </p:spPr>
      </p:pic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1142944" y="3857616"/>
          <a:ext cx="16002111" cy="6072230"/>
        </p:xfrm>
        <a:graphic>
          <a:graphicData uri="http://schemas.openxmlformats.org/drawingml/2006/table">
            <a:tbl>
              <a:tblPr/>
              <a:tblGrid>
                <a:gridCol w="5157926"/>
                <a:gridCol w="5450515"/>
                <a:gridCol w="5393670"/>
              </a:tblGrid>
              <a:tr h="867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Что мы знаем о деньгах?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Что мы хотели бы узнать?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Где мы можем узнать?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47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-Деньги зарабатывают родители.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-Деньги бывают разные (металлические и бумажные).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-Деньгами расплачиваются в магазине.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Что такое деньги?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-Какие раньше были деньги? 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-Откуда ещё берутся деньги?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-Зачем деньги ещё нужны?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-Как можно накопить деньги?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-Интересные факты о деньгах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-Рассказ родителей и других взрослых. 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-В библиотеке (научно-популярная, энциклопедическая литература).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-В музее.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-В интернете.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-Просмотр телепередач  и обучающих мультфильмов.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8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5464"/>
            <a:ext cx="533400" cy="10236071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780509"/>
              </p:ext>
            </p:extLst>
          </p:nvPr>
        </p:nvGraphicFramePr>
        <p:xfrm>
          <a:off x="714316" y="285718"/>
          <a:ext cx="17216558" cy="9741728"/>
        </p:xfrm>
        <a:graphic>
          <a:graphicData uri="http://schemas.openxmlformats.org/drawingml/2006/table">
            <a:tbl>
              <a:tblPr/>
              <a:tblGrid>
                <a:gridCol w="4122395"/>
                <a:gridCol w="13094163"/>
              </a:tblGrid>
              <a:tr h="4700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i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/>
                        </a:rPr>
                        <a:t>Образовательная область 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i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/>
                        </a:rPr>
                        <a:t>Содержание реализации 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6688">
                <a:tc>
                  <a:txBody>
                    <a:bodyPr/>
                    <a:lstStyle/>
                    <a:p>
                      <a:pPr marL="41910"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Познавательное развитие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НОД « Как появились деньги»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Интерактивная беседа «История денег 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»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НОД 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«Азбука</a:t>
                      </a:r>
                      <a:r>
                        <a:rPr lang="ru-RU" sz="2800" baseline="0" dirty="0" smtClean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денег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» 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Беседа «Деньги. Монета. Банкомат. Пластиковая карта»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НОД «Дом, где живут деньги»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НОД «Откуда деньги берутся и на что тратятся»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Решение арифметических задач: «Выбор подарка», «В магазин за продуктами»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Беседа  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«Что такое стоимость 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товара</a:t>
                      </a:r>
                      <a:r>
                        <a:rPr lang="en-US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?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2800" baseline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 «Как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71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Речевое развитие 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Чтение 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сказки Б.В. Минина «</a:t>
                      </a:r>
                      <a:r>
                        <a:rPr lang="ru-RU" sz="2800" dirty="0" err="1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Доверчевый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 зайчик», отрывок из сказки «Приключение Буратино», Б.В. Минина «Муравей и старый горшочек , «</a:t>
                      </a:r>
                      <a:r>
                        <a:rPr lang="ru-RU" sz="2800" dirty="0" err="1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Али-баба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 и сорок разбойников» ,Т.В. </a:t>
                      </a:r>
                      <a:r>
                        <a:rPr lang="ru-RU" sz="2800" dirty="0" err="1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Грековой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 «Клад», Чтение Романов А. «Чудеса в кошельке»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Обсуждение пословиц: Копейка к копейке – проживет семейка, Денежки труд любят, По работе деньги, Не имей сто рублей, а имей сто друзей, Деньги счет любят, Бережливость не скупость, Считай деньги в своем кармане. Кто долго спит, то денег не скопит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1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Художественно-эстетическое развитие</a:t>
                      </a:r>
                      <a:endParaRPr lang="ru-RU" sz="280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Рисование на тему «Сказочные деньги», «Банк будущего», </a:t>
                      </a: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b="0" baseline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«Копилка для монет»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Конструирование из бумаги «Кошелек»</a:t>
                      </a: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2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Физическое развитие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Подвижная игра 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«Разложи</a:t>
                      </a:r>
                      <a:r>
                        <a:rPr lang="ru-RU" sz="2800" baseline="0" dirty="0" smtClean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купюры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» 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06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8732620" y="679330"/>
            <a:ext cx="8908931" cy="1005180"/>
            <a:chOff x="0" y="19050"/>
            <a:chExt cx="7312325" cy="1340239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0"/>
              <a:ext cx="7312325" cy="6283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4000" dirty="0">
                <a:solidFill>
                  <a:srgbClr val="100F0D"/>
                </a:solidFill>
                <a:latin typeface="Halant Mediu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12130"/>
              <a:ext cx="7312325" cy="547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endParaRPr lang="ru-RU" sz="2800" dirty="0">
                <a:solidFill>
                  <a:srgbClr val="100F0D"/>
                </a:solidFill>
                <a:latin typeface="Overpass Ligh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683925" y="3342276"/>
            <a:ext cx="895762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3219"/>
              </a:lnSpc>
              <a:buAutoNum type="arabicPeriod"/>
            </a:pPr>
            <a:endParaRPr lang="ru-RU" sz="2300" dirty="0" smtClean="0">
              <a:solidFill>
                <a:srgbClr val="100F0D"/>
              </a:solidFill>
              <a:latin typeface="Overpass Light"/>
            </a:endParaRPr>
          </a:p>
          <a:p>
            <a:pPr marL="457200" indent="-457200">
              <a:lnSpc>
                <a:spcPts val="3219"/>
              </a:lnSpc>
              <a:buAutoNum type="arabicPeriod"/>
            </a:pPr>
            <a:endParaRPr lang="ru-RU" sz="2300" dirty="0" smtClean="0">
              <a:solidFill>
                <a:srgbClr val="100F0D"/>
              </a:solidFill>
              <a:latin typeface="Overpass Light"/>
            </a:endParaRPr>
          </a:p>
          <a:p>
            <a:pPr marL="457200" indent="-457200">
              <a:lnSpc>
                <a:spcPts val="3219"/>
              </a:lnSpc>
              <a:buAutoNum type="arabicPeriod"/>
            </a:pPr>
            <a:endParaRPr lang="en-US" sz="2300" dirty="0">
              <a:solidFill>
                <a:srgbClr val="100F0D"/>
              </a:solidFill>
              <a:latin typeface="Overpass Light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8707116" y="7914702"/>
            <a:ext cx="8719681" cy="1005179"/>
            <a:chOff x="0" y="19050"/>
            <a:chExt cx="7312325" cy="1340239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9050"/>
              <a:ext cx="7312325" cy="6283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endParaRPr lang="en-US" sz="4000" dirty="0">
                <a:solidFill>
                  <a:srgbClr val="100F0D"/>
                </a:solidFill>
                <a:latin typeface="Halant Medium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812130"/>
              <a:ext cx="7312325" cy="547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endParaRPr lang="en-US" sz="2800" dirty="0">
                <a:solidFill>
                  <a:srgbClr val="100F0D"/>
                </a:solidFill>
                <a:latin typeface="Overpass Light"/>
              </a:endParaRPr>
            </a:p>
          </p:txBody>
        </p:sp>
      </p:grpSp>
      <p:sp>
        <p:nvSpPr>
          <p:cNvPr id="18" name="TextBox 2"/>
          <p:cNvSpPr txBox="1"/>
          <p:nvPr/>
        </p:nvSpPr>
        <p:spPr>
          <a:xfrm>
            <a:off x="1085104" y="190500"/>
            <a:ext cx="15678896" cy="1136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lant Medium Bold"/>
              </a:rPr>
              <a:t> 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lant Medium Bold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464"/>
            <a:ext cx="623446" cy="102360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9220199" y="1562100"/>
            <a:ext cx="228600" cy="16992599"/>
          </a:xfrm>
          <a:prstGeom prst="rect">
            <a:avLst/>
          </a:prstGeom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142944" y="0"/>
          <a:ext cx="16502178" cy="5072098"/>
        </p:xfrm>
        <a:graphic>
          <a:graphicData uri="http://schemas.openxmlformats.org/drawingml/2006/table">
            <a:tbl>
              <a:tblPr/>
              <a:tblGrid>
                <a:gridCol w="3734011"/>
                <a:gridCol w="12768167"/>
              </a:tblGrid>
              <a:tr h="50720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Социально-личностное развитие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Игра «Как проверить и посчитать деньги»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Командная игра «Как потратить деньги с пользой»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Квест-игра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 «Путешествие в страну Финансов»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Д/и «Что можно купить на деньги», «Выбери товар», «Хочу и надо», «Доходы», «Мы идем в магазин», «Обмен и покупка», «Бартер»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С/и 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Ярмарка профессий</a:t>
                      </a:r>
                      <a:r>
                        <a:rPr lang="en-US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как заработать деньги</a:t>
                      </a:r>
                      <a:r>
                        <a:rPr lang="en-US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?</a:t>
                      </a:r>
                      <a:r>
                        <a:rPr lang="ru-RU" sz="280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» </a:t>
                      </a: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Просмотр мультфильма по мотивам С.В Михалкова «Как старик корову продавал», «</a:t>
                      </a:r>
                      <a:r>
                        <a:rPr lang="ru-RU" sz="2800" dirty="0" err="1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Простоквашино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. Клад », «Уроки тетушки совы», «Азбука финансовой грамотности со </a:t>
                      </a:r>
                      <a:r>
                        <a:rPr lang="ru-RU" sz="2800" dirty="0" err="1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смешариками</a:t>
                      </a: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/>
                        </a:rPr>
                        <a:t>Беседа «Что значит быть бережливым?»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609" marR="576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217" name="Picture 1" descr="G:\финансовая граммотность\IMG_20230322_1012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072954" y="-14973300"/>
            <a:ext cx="9487994" cy="12070080"/>
          </a:xfrm>
          <a:prstGeom prst="rect">
            <a:avLst/>
          </a:prstGeom>
          <a:noFill/>
        </p:spPr>
      </p:pic>
      <p:pic>
        <p:nvPicPr>
          <p:cNvPr id="9218" name="Picture 2" descr="G:\финансовая граммотность\фото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44" y="5572128"/>
            <a:ext cx="6715172" cy="4071966"/>
          </a:xfrm>
          <a:prstGeom prst="rect">
            <a:avLst/>
          </a:prstGeom>
          <a:noFill/>
        </p:spPr>
      </p:pic>
      <p:pic>
        <p:nvPicPr>
          <p:cNvPr id="9219" name="Picture 3" descr="G:\финансовая граммотность\ресторан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72826" y="5500690"/>
            <a:ext cx="6786610" cy="4286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21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4352</TotalTime>
  <Words>1076</Words>
  <Application>Microsoft Office PowerPoint</Application>
  <PresentationFormat>Произвольный</PresentationFormat>
  <Paragraphs>111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Halant Medium Bold</vt:lpstr>
      <vt:lpstr>Calibri</vt:lpstr>
      <vt:lpstr>Times New Roman</vt:lpstr>
      <vt:lpstr>Overpass Light</vt:lpstr>
      <vt:lpstr>Muli Extra Light Bold</vt:lpstr>
      <vt:lpstr>Arial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Итоговый проект</dc:title>
  <dc:creator>Марина</dc:creator>
  <cp:lastModifiedBy>on</cp:lastModifiedBy>
  <cp:revision>92</cp:revision>
  <dcterms:created xsi:type="dcterms:W3CDTF">2006-08-16T00:00:00Z</dcterms:created>
  <dcterms:modified xsi:type="dcterms:W3CDTF">2023-06-22T10:26:53Z</dcterms:modified>
  <dc:identifier>DAD9Gc83gDo</dc:identifier>
</cp:coreProperties>
</file>